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8" d="100"/>
          <a:sy n="78" d="100"/>
        </p:scale>
        <p:origin x="-92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465D081B-006D-430B-9648-E611A5AD5C70}" type="datetimeFigureOut">
              <a:rPr lang="en-US" smtClean="0"/>
              <a:pPr/>
              <a:t>2/13/2011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0CA78F9-0937-4C45-BD16-3C2DF1082916}" type="slidenum">
              <a:rPr lang="en-IE" smtClean="0"/>
              <a:pPr/>
              <a:t>‹#›</a:t>
            </a:fld>
            <a:endParaRPr lang="en-I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465D081B-006D-430B-9648-E611A5AD5C70}" type="datetimeFigureOut">
              <a:rPr lang="en-US" smtClean="0"/>
              <a:pPr/>
              <a:t>2/13/2011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0CA78F9-0937-4C45-BD16-3C2DF1082916}" type="slidenum">
              <a:rPr lang="en-IE" smtClean="0"/>
              <a:pPr/>
              <a:t>‹#›</a:t>
            </a:fld>
            <a:endParaRPr lang="en-I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465D081B-006D-430B-9648-E611A5AD5C70}" type="datetimeFigureOut">
              <a:rPr lang="en-US" smtClean="0"/>
              <a:pPr/>
              <a:t>2/13/2011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0CA78F9-0937-4C45-BD16-3C2DF1082916}" type="slidenum">
              <a:rPr lang="en-IE" smtClean="0"/>
              <a:pPr/>
              <a:t>‹#›</a:t>
            </a:fld>
            <a:endParaRPr lang="en-I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465D081B-006D-430B-9648-E611A5AD5C70}" type="datetimeFigureOut">
              <a:rPr lang="en-US" smtClean="0"/>
              <a:pPr/>
              <a:t>2/13/2011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0CA78F9-0937-4C45-BD16-3C2DF1082916}" type="slidenum">
              <a:rPr lang="en-IE" smtClean="0"/>
              <a:pPr/>
              <a:t>‹#›</a:t>
            </a:fld>
            <a:endParaRPr lang="en-I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5D081B-006D-430B-9648-E611A5AD5C70}" type="datetimeFigureOut">
              <a:rPr lang="en-US" smtClean="0"/>
              <a:pPr/>
              <a:t>2/13/2011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0CA78F9-0937-4C45-BD16-3C2DF1082916}" type="slidenum">
              <a:rPr lang="en-IE" smtClean="0"/>
              <a:pPr/>
              <a:t>‹#›</a:t>
            </a:fld>
            <a:endParaRPr lang="en-I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465D081B-006D-430B-9648-E611A5AD5C70}" type="datetimeFigureOut">
              <a:rPr lang="en-US" smtClean="0"/>
              <a:pPr/>
              <a:t>2/13/2011</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90CA78F9-0937-4C45-BD16-3C2DF1082916}" type="slidenum">
              <a:rPr lang="en-IE" smtClean="0"/>
              <a:pPr/>
              <a:t>‹#›</a:t>
            </a:fld>
            <a:endParaRPr lang="en-I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465D081B-006D-430B-9648-E611A5AD5C70}" type="datetimeFigureOut">
              <a:rPr lang="en-US" smtClean="0"/>
              <a:pPr/>
              <a:t>2/13/2011</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90CA78F9-0937-4C45-BD16-3C2DF1082916}" type="slidenum">
              <a:rPr lang="en-IE" smtClean="0"/>
              <a:pPr/>
              <a:t>‹#›</a:t>
            </a:fld>
            <a:endParaRPr lang="en-I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465D081B-006D-430B-9648-E611A5AD5C70}" type="datetimeFigureOut">
              <a:rPr lang="en-US" smtClean="0"/>
              <a:pPr/>
              <a:t>2/13/2011</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90CA78F9-0937-4C45-BD16-3C2DF1082916}" type="slidenum">
              <a:rPr lang="en-IE" smtClean="0"/>
              <a:pPr/>
              <a:t>‹#›</a:t>
            </a:fld>
            <a:endParaRPr lang="en-I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5D081B-006D-430B-9648-E611A5AD5C70}" type="datetimeFigureOut">
              <a:rPr lang="en-US" smtClean="0"/>
              <a:pPr/>
              <a:t>2/13/2011</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90CA78F9-0937-4C45-BD16-3C2DF1082916}" type="slidenum">
              <a:rPr lang="en-IE" smtClean="0"/>
              <a:pPr/>
              <a:t>‹#›</a:t>
            </a:fld>
            <a:endParaRPr lang="en-I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5D081B-006D-430B-9648-E611A5AD5C70}" type="datetimeFigureOut">
              <a:rPr lang="en-US" smtClean="0"/>
              <a:pPr/>
              <a:t>2/13/2011</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90CA78F9-0937-4C45-BD16-3C2DF1082916}" type="slidenum">
              <a:rPr lang="en-IE" smtClean="0"/>
              <a:pPr/>
              <a:t>‹#›</a:t>
            </a:fld>
            <a:endParaRPr lang="en-I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5D081B-006D-430B-9648-E611A5AD5C70}" type="datetimeFigureOut">
              <a:rPr lang="en-US" smtClean="0"/>
              <a:pPr/>
              <a:t>2/13/2011</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90CA78F9-0937-4C45-BD16-3C2DF1082916}" type="slidenum">
              <a:rPr lang="en-IE" smtClean="0"/>
              <a:pPr/>
              <a:t>‹#›</a:t>
            </a:fld>
            <a:endParaRPr lang="en-I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5D081B-006D-430B-9648-E611A5AD5C70}" type="datetimeFigureOut">
              <a:rPr lang="en-US" smtClean="0"/>
              <a:pPr/>
              <a:t>2/13/2011</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CA78F9-0937-4C45-BD16-3C2DF1082916}" type="slidenum">
              <a:rPr lang="en-IE" smtClean="0"/>
              <a:pPr/>
              <a:t>‹#›</a:t>
            </a:fld>
            <a:endParaRPr lang="en-I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14480" y="1000108"/>
            <a:ext cx="6072230" cy="92333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Analysis Of Brief</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1026" name="Picture 2"/>
          <p:cNvPicPr>
            <a:picLocks noChangeAspect="1" noChangeArrowheads="1"/>
          </p:cNvPicPr>
          <p:nvPr/>
        </p:nvPicPr>
        <p:blipFill>
          <a:blip r:embed="rId2"/>
          <a:srcRect/>
          <a:stretch>
            <a:fillRect/>
          </a:stretch>
        </p:blipFill>
        <p:spPr bwMode="auto">
          <a:xfrm>
            <a:off x="2214546" y="3143248"/>
            <a:ext cx="4929222" cy="2052639"/>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428604"/>
            <a:ext cx="6072230" cy="92333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Analysis Of Brief</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TextBox 2"/>
          <p:cNvSpPr txBox="1"/>
          <p:nvPr/>
        </p:nvSpPr>
        <p:spPr>
          <a:xfrm>
            <a:off x="571472" y="1357298"/>
            <a:ext cx="7072362" cy="2862322"/>
          </a:xfrm>
          <a:prstGeom prst="rect">
            <a:avLst/>
          </a:prstGeom>
          <a:noFill/>
        </p:spPr>
        <p:txBody>
          <a:bodyPr wrap="square" rtlCol="0">
            <a:spAutoFit/>
          </a:bodyPr>
          <a:lstStyle/>
          <a:p>
            <a:r>
              <a:rPr lang="en-IE" dirty="0" smtClean="0"/>
              <a:t>What is it? </a:t>
            </a:r>
          </a:p>
          <a:p>
            <a:endParaRPr lang="en-IE" dirty="0" smtClean="0"/>
          </a:p>
          <a:p>
            <a:r>
              <a:rPr lang="en-IE" dirty="0" smtClean="0"/>
              <a:t>In an analysis, one breaks up the subject into different parts and studies them in order to gain a better understanding of the subject as a whole. </a:t>
            </a:r>
          </a:p>
          <a:p>
            <a:endParaRPr lang="en-IE" dirty="0"/>
          </a:p>
          <a:p>
            <a:r>
              <a:rPr lang="en-IE" dirty="0" smtClean="0"/>
              <a:t>For example, you may have seen after a sports match on television a team of people go through the different aspects of the match. Lets say Ireland, for instance, may have won the match but when we examine how each athlete played, tactics used and attitudes on the pitch we may come to the conclusion that they played poorly as a whole. This is analysis.  </a:t>
            </a:r>
            <a:endParaRPr lang="en-IE" dirty="0"/>
          </a:p>
        </p:txBody>
      </p:sp>
      <p:pic>
        <p:nvPicPr>
          <p:cNvPr id="2050" name="Picture 2"/>
          <p:cNvPicPr>
            <a:picLocks noChangeAspect="1" noChangeArrowheads="1"/>
          </p:cNvPicPr>
          <p:nvPr/>
        </p:nvPicPr>
        <p:blipFill>
          <a:blip r:embed="rId2"/>
          <a:srcRect/>
          <a:stretch>
            <a:fillRect/>
          </a:stretch>
        </p:blipFill>
        <p:spPr bwMode="auto">
          <a:xfrm>
            <a:off x="2571736" y="4429132"/>
            <a:ext cx="4048125" cy="2247900"/>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428604"/>
            <a:ext cx="6072230" cy="92333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Your Brief</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TextBox 2"/>
          <p:cNvSpPr txBox="1"/>
          <p:nvPr/>
        </p:nvSpPr>
        <p:spPr>
          <a:xfrm>
            <a:off x="500034" y="1357298"/>
            <a:ext cx="7643866" cy="2585323"/>
          </a:xfrm>
          <a:prstGeom prst="rect">
            <a:avLst/>
          </a:prstGeom>
          <a:noFill/>
        </p:spPr>
        <p:txBody>
          <a:bodyPr wrap="square" rtlCol="0">
            <a:spAutoFit/>
          </a:bodyPr>
          <a:lstStyle/>
          <a:p>
            <a:r>
              <a:rPr lang="en-IE" b="1" i="1" u="sng" dirty="0" smtClean="0"/>
              <a:t>How can I analyse my brief?</a:t>
            </a:r>
          </a:p>
          <a:p>
            <a:r>
              <a:rPr lang="en-IE" dirty="0" smtClean="0"/>
              <a:t>Your brief will include a number of key words and key phrases. These key words/phrases may be essentials that must be incorporated into your projects or they may be clues as to what your design should do.</a:t>
            </a:r>
          </a:p>
          <a:p>
            <a:r>
              <a:rPr lang="en-IE" dirty="0" smtClean="0"/>
              <a:t>Your brief will more than likely have words you may not understand! It is important to research and define each of these words. </a:t>
            </a:r>
          </a:p>
          <a:p>
            <a:endParaRPr lang="en-IE" dirty="0" smtClean="0"/>
          </a:p>
          <a:p>
            <a:r>
              <a:rPr lang="en-IE" dirty="0" smtClean="0"/>
              <a:t>Use a dictionary, the internet or speak to people as a means to define these key words. </a:t>
            </a:r>
            <a:endParaRPr lang="en-IE" dirty="0"/>
          </a:p>
        </p:txBody>
      </p:sp>
      <p:pic>
        <p:nvPicPr>
          <p:cNvPr id="3074" name="Picture 2"/>
          <p:cNvPicPr>
            <a:picLocks noChangeAspect="1" noChangeArrowheads="1"/>
          </p:cNvPicPr>
          <p:nvPr/>
        </p:nvPicPr>
        <p:blipFill>
          <a:blip r:embed="rId2"/>
          <a:srcRect/>
          <a:stretch>
            <a:fillRect/>
          </a:stretch>
        </p:blipFill>
        <p:spPr bwMode="auto">
          <a:xfrm>
            <a:off x="428596" y="3857628"/>
            <a:ext cx="2095500" cy="2038350"/>
          </a:xfrm>
          <a:prstGeom prst="rect">
            <a:avLst/>
          </a:prstGeom>
          <a:solidFill>
            <a:schemeClr val="bg1"/>
          </a:solidFill>
          <a:ln w="9525">
            <a:noFill/>
            <a:miter lim="800000"/>
            <a:headEnd/>
            <a:tailEnd/>
          </a:ln>
          <a:effectLst>
            <a:outerShdw blurRad="50800" dist="50800" dir="5400000" algn="ctr" rotWithShape="0">
              <a:schemeClr val="tx1"/>
            </a:outerShdw>
          </a:effectLst>
        </p:spPr>
      </p:pic>
      <p:pic>
        <p:nvPicPr>
          <p:cNvPr id="3075" name="Picture 3"/>
          <p:cNvPicPr>
            <a:picLocks noChangeAspect="1" noChangeArrowheads="1"/>
          </p:cNvPicPr>
          <p:nvPr/>
        </p:nvPicPr>
        <p:blipFill>
          <a:blip r:embed="rId3"/>
          <a:srcRect/>
          <a:stretch>
            <a:fillRect/>
          </a:stretch>
        </p:blipFill>
        <p:spPr bwMode="auto">
          <a:xfrm>
            <a:off x="3000364" y="3714752"/>
            <a:ext cx="2381250" cy="2314575"/>
          </a:xfrm>
          <a:prstGeom prst="rect">
            <a:avLst/>
          </a:prstGeom>
          <a:noFill/>
          <a:ln w="9525">
            <a:noFill/>
            <a:miter lim="800000"/>
            <a:headEnd/>
            <a:tailEnd/>
          </a:ln>
          <a:effectLst/>
        </p:spPr>
      </p:pic>
      <p:pic>
        <p:nvPicPr>
          <p:cNvPr id="3076" name="Picture 4"/>
          <p:cNvPicPr>
            <a:picLocks noChangeAspect="1" noChangeArrowheads="1"/>
          </p:cNvPicPr>
          <p:nvPr/>
        </p:nvPicPr>
        <p:blipFill>
          <a:blip r:embed="rId4"/>
          <a:srcRect/>
          <a:stretch>
            <a:fillRect/>
          </a:stretch>
        </p:blipFill>
        <p:spPr bwMode="auto">
          <a:xfrm>
            <a:off x="5857884" y="3857628"/>
            <a:ext cx="2352675" cy="2219325"/>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71472" y="671691"/>
            <a:ext cx="5786478" cy="6186309"/>
          </a:xfrm>
          <a:prstGeom prst="rect">
            <a:avLst/>
          </a:prstGeom>
          <a:noFill/>
        </p:spPr>
        <p:txBody>
          <a:bodyPr wrap="square" rtlCol="0">
            <a:spAutoFit/>
          </a:bodyPr>
          <a:lstStyle/>
          <a:p>
            <a:pPr lvl="0"/>
            <a:endParaRPr lang="en-IE" dirty="0" smtClean="0"/>
          </a:p>
          <a:p>
            <a:pPr lvl="0"/>
            <a:r>
              <a:rPr lang="en-IE" b="1" dirty="0" smtClean="0"/>
              <a:t>Lets take a past Leaving Certificate Design Brief:</a:t>
            </a:r>
            <a:r>
              <a:rPr lang="en-IE" dirty="0" smtClean="0"/>
              <a:t> </a:t>
            </a:r>
          </a:p>
          <a:p>
            <a:pPr lvl="0"/>
            <a:r>
              <a:rPr lang="en-IE" dirty="0" smtClean="0"/>
              <a:t>There </a:t>
            </a:r>
            <a:r>
              <a:rPr lang="en-IE" dirty="0"/>
              <a:t>are many examples of machines which aid training in various sporting activities.</a:t>
            </a:r>
            <a:br>
              <a:rPr lang="en-IE" dirty="0"/>
            </a:br>
            <a:r>
              <a:rPr lang="en-IE" dirty="0"/>
              <a:t>Design a simple table tennis serving machine, to the general specifications outlined below, which will eject a ball periodically to a practicing player.</a:t>
            </a:r>
            <a:br>
              <a:rPr lang="en-IE" dirty="0"/>
            </a:br>
            <a:r>
              <a:rPr lang="en-IE" dirty="0"/>
              <a:t>The machine should:</a:t>
            </a:r>
          </a:p>
          <a:p>
            <a:pPr lvl="1">
              <a:buFont typeface="Arial" pitchFamily="34" charset="0"/>
              <a:buChar char="•"/>
            </a:pPr>
            <a:r>
              <a:rPr lang="en-IE" dirty="0"/>
              <a:t>Be table mounted; </a:t>
            </a:r>
          </a:p>
          <a:p>
            <a:pPr lvl="1">
              <a:buFont typeface="Arial" pitchFamily="34" charset="0"/>
              <a:buChar char="•"/>
            </a:pPr>
            <a:r>
              <a:rPr lang="en-IE" dirty="0"/>
              <a:t>Have a ball container with the capacity for at least 10 practice balls; </a:t>
            </a:r>
          </a:p>
          <a:p>
            <a:pPr lvl="1">
              <a:buFont typeface="Arial" pitchFamily="34" charset="0"/>
              <a:buChar char="•"/>
            </a:pPr>
            <a:r>
              <a:rPr lang="en-IE" dirty="0"/>
              <a:t>Incorporate a mechanism to eject a ball periodically; </a:t>
            </a:r>
          </a:p>
          <a:p>
            <a:pPr lvl="1">
              <a:buFont typeface="Arial" pitchFamily="34" charset="0"/>
              <a:buChar char="•"/>
            </a:pPr>
            <a:r>
              <a:rPr lang="en-IE" dirty="0"/>
              <a:t>Include an electronic indicator to signal when the feed container is empty. </a:t>
            </a:r>
          </a:p>
          <a:p>
            <a:r>
              <a:rPr lang="en-IE" dirty="0"/>
              <a:t/>
            </a:r>
            <a:br>
              <a:rPr lang="en-IE" dirty="0"/>
            </a:br>
            <a:r>
              <a:rPr lang="en-IE" dirty="0"/>
              <a:t>Presentation of the completed machine should ensure that:</a:t>
            </a:r>
          </a:p>
          <a:p>
            <a:pPr lvl="1"/>
            <a:r>
              <a:rPr lang="en-IE" dirty="0"/>
              <a:t>All main operating features are </a:t>
            </a:r>
            <a:r>
              <a:rPr lang="en-IE" b="1" dirty="0"/>
              <a:t>clearly visible without dismantling</a:t>
            </a:r>
            <a:r>
              <a:rPr lang="en-IE" dirty="0"/>
              <a:t>. </a:t>
            </a:r>
          </a:p>
          <a:p>
            <a:pPr lvl="1"/>
            <a:r>
              <a:rPr lang="en-IE" dirty="0"/>
              <a:t>The longest dimension of the model does not exceed </a:t>
            </a:r>
            <a:r>
              <a:rPr lang="en-IE" b="1" dirty="0"/>
              <a:t>300mm (NOT INCLUDING THE BALL CONTAINER)</a:t>
            </a:r>
            <a:r>
              <a:rPr lang="en-IE" dirty="0"/>
              <a:t>. </a:t>
            </a:r>
          </a:p>
          <a:p>
            <a:r>
              <a:rPr lang="en-IE" dirty="0"/>
              <a:t>Electric power does not exceed </a:t>
            </a:r>
            <a:r>
              <a:rPr lang="en-IE" b="1" dirty="0"/>
              <a:t>9 volts</a:t>
            </a:r>
            <a:r>
              <a:rPr lang="en-IE" dirty="0"/>
              <a:t>.</a:t>
            </a:r>
            <a:br>
              <a:rPr lang="en-IE" dirty="0"/>
            </a:br>
            <a:endParaRPr lang="en-IE" dirty="0"/>
          </a:p>
        </p:txBody>
      </p:sp>
      <p:sp>
        <p:nvSpPr>
          <p:cNvPr id="6" name="Rectangle 5"/>
          <p:cNvSpPr/>
          <p:nvPr/>
        </p:nvSpPr>
        <p:spPr>
          <a:xfrm>
            <a:off x="500034" y="0"/>
            <a:ext cx="8347478"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36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Example</a:t>
            </a: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t>
            </a:r>
            <a:r>
              <a:rPr lang="en-US" sz="2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Highlight the key words/phrases in the following</a:t>
            </a:r>
            <a:endParaRPr lang="en-US" sz="2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p:cNvPicPr>
            <a:picLocks noChangeAspect="1" noChangeArrowheads="1"/>
          </p:cNvPicPr>
          <p:nvPr/>
        </p:nvPicPr>
        <p:blipFill>
          <a:blip r:embed="rId2"/>
          <a:srcRect/>
          <a:stretch>
            <a:fillRect/>
          </a:stretch>
        </p:blipFill>
        <p:spPr bwMode="auto">
          <a:xfrm>
            <a:off x="0" y="928670"/>
            <a:ext cx="6362728" cy="4746390"/>
          </a:xfrm>
          <a:prstGeom prst="rect">
            <a:avLst/>
          </a:prstGeom>
          <a:noFill/>
          <a:ln w="9525">
            <a:noFill/>
            <a:miter lim="800000"/>
            <a:headEnd/>
            <a:tailEnd/>
          </a:ln>
          <a:effectLst/>
        </p:spPr>
      </p:pic>
      <p:cxnSp>
        <p:nvCxnSpPr>
          <p:cNvPr id="4" name="Straight Arrow Connector 3"/>
          <p:cNvCxnSpPr/>
          <p:nvPr/>
        </p:nvCxnSpPr>
        <p:spPr>
          <a:xfrm flipV="1">
            <a:off x="2857488" y="785794"/>
            <a:ext cx="3929090" cy="10715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V="1">
            <a:off x="3214678" y="1428736"/>
            <a:ext cx="3571900" cy="7858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3286116" y="2000240"/>
            <a:ext cx="3500462"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1142976" y="2571744"/>
            <a:ext cx="5643602" cy="1428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1928794" y="2928934"/>
            <a:ext cx="4714908"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4071934" y="3571876"/>
            <a:ext cx="2500330"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2643174" y="3786190"/>
            <a:ext cx="3929090" cy="642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3929058" y="4429132"/>
            <a:ext cx="3000396" cy="7143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4000496" y="4857760"/>
            <a:ext cx="3000396" cy="9286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6786578" y="642918"/>
            <a:ext cx="1428760" cy="369332"/>
          </a:xfrm>
          <a:prstGeom prst="rect">
            <a:avLst/>
          </a:prstGeom>
          <a:noFill/>
        </p:spPr>
        <p:txBody>
          <a:bodyPr wrap="square" rtlCol="0">
            <a:spAutoFit/>
          </a:bodyPr>
          <a:lstStyle/>
          <a:p>
            <a:r>
              <a:rPr lang="en-IE" b="1" dirty="0" smtClean="0"/>
              <a:t>1.Machines</a:t>
            </a:r>
            <a:endParaRPr lang="en-IE" b="1" dirty="0"/>
          </a:p>
        </p:txBody>
      </p:sp>
      <p:sp>
        <p:nvSpPr>
          <p:cNvPr id="22" name="TextBox 21"/>
          <p:cNvSpPr txBox="1"/>
          <p:nvPr/>
        </p:nvSpPr>
        <p:spPr>
          <a:xfrm>
            <a:off x="6929454" y="1285860"/>
            <a:ext cx="1428760" cy="369332"/>
          </a:xfrm>
          <a:prstGeom prst="rect">
            <a:avLst/>
          </a:prstGeom>
          <a:noFill/>
        </p:spPr>
        <p:txBody>
          <a:bodyPr wrap="square" rtlCol="0">
            <a:spAutoFit/>
          </a:bodyPr>
          <a:lstStyle/>
          <a:p>
            <a:r>
              <a:rPr lang="en-IE" b="1" dirty="0" smtClean="0"/>
              <a:t>2.Serving</a:t>
            </a:r>
            <a:endParaRPr lang="en-IE" b="1" dirty="0"/>
          </a:p>
        </p:txBody>
      </p:sp>
      <p:sp>
        <p:nvSpPr>
          <p:cNvPr id="24" name="TextBox 23"/>
          <p:cNvSpPr txBox="1"/>
          <p:nvPr/>
        </p:nvSpPr>
        <p:spPr>
          <a:xfrm>
            <a:off x="6858016" y="1785926"/>
            <a:ext cx="1357322" cy="369332"/>
          </a:xfrm>
          <a:prstGeom prst="rect">
            <a:avLst/>
          </a:prstGeom>
          <a:noFill/>
        </p:spPr>
        <p:txBody>
          <a:bodyPr wrap="square" rtlCol="0">
            <a:spAutoFit/>
          </a:bodyPr>
          <a:lstStyle/>
          <a:p>
            <a:r>
              <a:rPr lang="en-IE" b="1" dirty="0" smtClean="0"/>
              <a:t>3. Eject</a:t>
            </a:r>
            <a:endParaRPr lang="en-IE" b="1" dirty="0"/>
          </a:p>
        </p:txBody>
      </p:sp>
      <p:sp>
        <p:nvSpPr>
          <p:cNvPr id="25" name="TextBox 24"/>
          <p:cNvSpPr txBox="1"/>
          <p:nvPr/>
        </p:nvSpPr>
        <p:spPr>
          <a:xfrm>
            <a:off x="6786578" y="2500306"/>
            <a:ext cx="1571636" cy="369332"/>
          </a:xfrm>
          <a:prstGeom prst="rect">
            <a:avLst/>
          </a:prstGeom>
          <a:noFill/>
        </p:spPr>
        <p:txBody>
          <a:bodyPr wrap="square" rtlCol="0">
            <a:spAutoFit/>
          </a:bodyPr>
          <a:lstStyle/>
          <a:p>
            <a:r>
              <a:rPr lang="en-IE" b="1" dirty="0" smtClean="0"/>
              <a:t>4. Periodically</a:t>
            </a:r>
            <a:endParaRPr lang="en-IE" b="1" dirty="0"/>
          </a:p>
        </p:txBody>
      </p:sp>
      <p:sp>
        <p:nvSpPr>
          <p:cNvPr id="26" name="TextBox 25"/>
          <p:cNvSpPr txBox="1"/>
          <p:nvPr/>
        </p:nvSpPr>
        <p:spPr>
          <a:xfrm>
            <a:off x="6715140" y="3143248"/>
            <a:ext cx="1928826" cy="369332"/>
          </a:xfrm>
          <a:prstGeom prst="rect">
            <a:avLst/>
          </a:prstGeom>
          <a:noFill/>
        </p:spPr>
        <p:txBody>
          <a:bodyPr wrap="square" rtlCol="0">
            <a:spAutoFit/>
          </a:bodyPr>
          <a:lstStyle/>
          <a:p>
            <a:r>
              <a:rPr lang="en-IE" b="1" dirty="0" smtClean="0"/>
              <a:t>5. Mounted</a:t>
            </a:r>
            <a:endParaRPr lang="en-IE" b="1" dirty="0"/>
          </a:p>
        </p:txBody>
      </p:sp>
      <p:sp>
        <p:nvSpPr>
          <p:cNvPr id="27" name="TextBox 26"/>
          <p:cNvSpPr txBox="1"/>
          <p:nvPr/>
        </p:nvSpPr>
        <p:spPr>
          <a:xfrm>
            <a:off x="6643702" y="3714752"/>
            <a:ext cx="1571636" cy="369332"/>
          </a:xfrm>
          <a:prstGeom prst="rect">
            <a:avLst/>
          </a:prstGeom>
          <a:noFill/>
        </p:spPr>
        <p:txBody>
          <a:bodyPr wrap="square" rtlCol="0">
            <a:spAutoFit/>
          </a:bodyPr>
          <a:lstStyle/>
          <a:p>
            <a:r>
              <a:rPr lang="en-IE" b="1" dirty="0" smtClean="0"/>
              <a:t>6. Mechanism</a:t>
            </a:r>
            <a:endParaRPr lang="en-IE" b="1" dirty="0"/>
          </a:p>
        </p:txBody>
      </p:sp>
      <p:sp>
        <p:nvSpPr>
          <p:cNvPr id="28" name="TextBox 27"/>
          <p:cNvSpPr txBox="1"/>
          <p:nvPr/>
        </p:nvSpPr>
        <p:spPr>
          <a:xfrm>
            <a:off x="6643702" y="4286256"/>
            <a:ext cx="1500198" cy="646331"/>
          </a:xfrm>
          <a:prstGeom prst="rect">
            <a:avLst/>
          </a:prstGeom>
          <a:noFill/>
        </p:spPr>
        <p:txBody>
          <a:bodyPr wrap="square" rtlCol="0">
            <a:spAutoFit/>
          </a:bodyPr>
          <a:lstStyle/>
          <a:p>
            <a:r>
              <a:rPr lang="en-IE" b="1" dirty="0" smtClean="0"/>
              <a:t>7</a:t>
            </a:r>
            <a:r>
              <a:rPr lang="en-IE" dirty="0" smtClean="0"/>
              <a:t>. </a:t>
            </a:r>
            <a:r>
              <a:rPr lang="en-IE" b="1" dirty="0" smtClean="0"/>
              <a:t>Electronic Indicator</a:t>
            </a:r>
            <a:endParaRPr lang="en-IE" b="1" dirty="0"/>
          </a:p>
        </p:txBody>
      </p:sp>
      <p:sp>
        <p:nvSpPr>
          <p:cNvPr id="29" name="TextBox 28"/>
          <p:cNvSpPr txBox="1"/>
          <p:nvPr/>
        </p:nvSpPr>
        <p:spPr>
          <a:xfrm>
            <a:off x="7000892" y="5000636"/>
            <a:ext cx="1500198" cy="369332"/>
          </a:xfrm>
          <a:prstGeom prst="rect">
            <a:avLst/>
          </a:prstGeom>
          <a:noFill/>
        </p:spPr>
        <p:txBody>
          <a:bodyPr wrap="square" rtlCol="0">
            <a:spAutoFit/>
          </a:bodyPr>
          <a:lstStyle/>
          <a:p>
            <a:r>
              <a:rPr lang="en-IE" b="1" dirty="0" smtClean="0"/>
              <a:t>8. Visible</a:t>
            </a:r>
            <a:endParaRPr lang="en-IE" b="1" dirty="0"/>
          </a:p>
        </p:txBody>
      </p:sp>
      <p:sp>
        <p:nvSpPr>
          <p:cNvPr id="30" name="TextBox 29"/>
          <p:cNvSpPr txBox="1"/>
          <p:nvPr/>
        </p:nvSpPr>
        <p:spPr>
          <a:xfrm>
            <a:off x="7000892" y="5572140"/>
            <a:ext cx="1214446" cy="369332"/>
          </a:xfrm>
          <a:prstGeom prst="rect">
            <a:avLst/>
          </a:prstGeom>
          <a:noFill/>
        </p:spPr>
        <p:txBody>
          <a:bodyPr wrap="square" rtlCol="0">
            <a:spAutoFit/>
          </a:bodyPr>
          <a:lstStyle/>
          <a:p>
            <a:r>
              <a:rPr lang="en-IE" b="1" dirty="0" smtClean="0"/>
              <a:t>9. Exceed</a:t>
            </a:r>
            <a:endParaRPr lang="en-IE" b="1" dirty="0"/>
          </a:p>
        </p:txBody>
      </p:sp>
      <p:sp>
        <p:nvSpPr>
          <p:cNvPr id="31" name="TextBox 30"/>
          <p:cNvSpPr txBox="1"/>
          <p:nvPr/>
        </p:nvSpPr>
        <p:spPr>
          <a:xfrm>
            <a:off x="357158" y="285728"/>
            <a:ext cx="2571768" cy="646331"/>
          </a:xfrm>
          <a:prstGeom prst="rect">
            <a:avLst/>
          </a:prstGeom>
          <a:noFill/>
        </p:spPr>
        <p:txBody>
          <a:bodyPr wrap="square" rtlCol="0">
            <a:spAutoFit/>
          </a:bodyPr>
          <a:lstStyle/>
          <a:p>
            <a:r>
              <a:rPr lang="en-IE" b="1" i="1" dirty="0" smtClean="0"/>
              <a:t>Highlighted Words and terms: </a:t>
            </a:r>
            <a:endParaRPr lang="en-IE" b="1" i="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214290"/>
            <a:ext cx="6282168" cy="707886"/>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Define the Key Words/Terms</a:t>
            </a:r>
            <a:endParaRPr lang="en-US"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TextBox 2"/>
          <p:cNvSpPr txBox="1"/>
          <p:nvPr/>
        </p:nvSpPr>
        <p:spPr>
          <a:xfrm>
            <a:off x="357158" y="1000108"/>
            <a:ext cx="8358246" cy="6186309"/>
          </a:xfrm>
          <a:prstGeom prst="rect">
            <a:avLst/>
          </a:prstGeom>
          <a:noFill/>
        </p:spPr>
        <p:txBody>
          <a:bodyPr wrap="square" rtlCol="0">
            <a:spAutoFit/>
          </a:bodyPr>
          <a:lstStyle/>
          <a:p>
            <a:pPr marL="342900" indent="-342900">
              <a:buAutoNum type="arabicPeriod"/>
            </a:pPr>
            <a:r>
              <a:rPr lang="en-IE" b="1" dirty="0" smtClean="0"/>
              <a:t>Machine</a:t>
            </a:r>
            <a:r>
              <a:rPr lang="en-IE" dirty="0" smtClean="0"/>
              <a:t>-  A mechanical apparatus with interrelated mechanisms with separate functions </a:t>
            </a:r>
          </a:p>
          <a:p>
            <a:pPr marL="342900" indent="-342900">
              <a:buAutoNum type="arabicPeriod"/>
            </a:pPr>
            <a:endParaRPr lang="en-IE" dirty="0" smtClean="0"/>
          </a:p>
          <a:p>
            <a:pPr marL="342900" indent="-342900">
              <a:buAutoNum type="arabicPeriod"/>
            </a:pPr>
            <a:r>
              <a:rPr lang="en-IE" b="1" dirty="0" smtClean="0"/>
              <a:t>Serving</a:t>
            </a:r>
            <a:r>
              <a:rPr lang="en-IE" dirty="0" smtClean="0"/>
              <a:t>-  to aid the player/distribute the ball to the player</a:t>
            </a:r>
          </a:p>
          <a:p>
            <a:pPr marL="342900" indent="-342900">
              <a:buAutoNum type="arabicPeriod"/>
            </a:pPr>
            <a:endParaRPr lang="en-IE" dirty="0" smtClean="0"/>
          </a:p>
          <a:p>
            <a:pPr marL="342900" indent="-342900">
              <a:buAutoNum type="arabicPeriod"/>
            </a:pPr>
            <a:r>
              <a:rPr lang="en-IE" b="1" dirty="0" smtClean="0"/>
              <a:t>Eject</a:t>
            </a:r>
            <a:r>
              <a:rPr lang="en-IE" dirty="0" smtClean="0"/>
              <a:t>- to drive, force out or expel (the ball)</a:t>
            </a:r>
          </a:p>
          <a:p>
            <a:pPr marL="342900" indent="-342900">
              <a:buAutoNum type="arabicPeriod"/>
            </a:pPr>
            <a:endParaRPr lang="en-IE" dirty="0" smtClean="0"/>
          </a:p>
          <a:p>
            <a:pPr marL="342900" indent="-342900">
              <a:buAutoNum type="arabicPeriod"/>
            </a:pPr>
            <a:r>
              <a:rPr lang="en-IE" b="1" dirty="0" smtClean="0"/>
              <a:t>Periodically</a:t>
            </a:r>
            <a:r>
              <a:rPr lang="en-IE" dirty="0" smtClean="0"/>
              <a:t>- recurring at intervals of time.</a:t>
            </a:r>
          </a:p>
          <a:p>
            <a:pPr marL="342900" indent="-342900">
              <a:buAutoNum type="arabicPeriod"/>
            </a:pPr>
            <a:endParaRPr lang="en-IE" dirty="0" smtClean="0"/>
          </a:p>
          <a:p>
            <a:pPr marL="342900" indent="-342900">
              <a:buAutoNum type="arabicPeriod"/>
            </a:pPr>
            <a:r>
              <a:rPr lang="en-IE" b="1" dirty="0" smtClean="0"/>
              <a:t>Mounted</a:t>
            </a:r>
            <a:r>
              <a:rPr lang="en-IE" dirty="0" smtClean="0"/>
              <a:t>- to be put into position for use.</a:t>
            </a:r>
          </a:p>
          <a:p>
            <a:pPr marL="342900" indent="-342900">
              <a:buAutoNum type="arabicPeriod"/>
            </a:pPr>
            <a:endParaRPr lang="en-IE" dirty="0" smtClean="0"/>
          </a:p>
          <a:p>
            <a:pPr marL="342900" indent="-342900">
              <a:buAutoNum type="arabicPeriod"/>
            </a:pPr>
            <a:r>
              <a:rPr lang="en-IE" b="1" dirty="0" smtClean="0"/>
              <a:t>Mechanism</a:t>
            </a:r>
            <a:r>
              <a:rPr lang="en-IE" dirty="0" smtClean="0"/>
              <a:t>- an assembly of moving parts performing a complete functional motion.</a:t>
            </a:r>
          </a:p>
          <a:p>
            <a:pPr marL="342900" indent="-342900">
              <a:buAutoNum type="arabicPeriod"/>
            </a:pPr>
            <a:endParaRPr lang="en-IE" dirty="0" smtClean="0"/>
          </a:p>
          <a:p>
            <a:pPr marL="342900" indent="-342900">
              <a:buAutoNum type="arabicPeriod"/>
            </a:pPr>
            <a:r>
              <a:rPr lang="en-IE" b="1" dirty="0" smtClean="0"/>
              <a:t>Electronic Indicator- </a:t>
            </a:r>
            <a:r>
              <a:rPr lang="en-IE" dirty="0" smtClean="0"/>
              <a:t>a pointing or directing device powered by electronics.</a:t>
            </a:r>
          </a:p>
          <a:p>
            <a:pPr marL="342900" indent="-342900">
              <a:buAutoNum type="arabicPeriod"/>
            </a:pPr>
            <a:endParaRPr lang="en-IE" dirty="0" smtClean="0"/>
          </a:p>
          <a:p>
            <a:pPr marL="342900" indent="-342900">
              <a:buAutoNum type="arabicPeriod"/>
            </a:pPr>
            <a:r>
              <a:rPr lang="en-IE" b="1" dirty="0" smtClean="0"/>
              <a:t>Visible</a:t>
            </a:r>
            <a:r>
              <a:rPr lang="en-IE" dirty="0" smtClean="0"/>
              <a:t> – can be seen.</a:t>
            </a:r>
          </a:p>
          <a:p>
            <a:pPr marL="342900" indent="-342900">
              <a:buAutoNum type="arabicPeriod"/>
            </a:pPr>
            <a:endParaRPr lang="en-IE" dirty="0" smtClean="0"/>
          </a:p>
          <a:p>
            <a:pPr marL="342900" indent="-342900">
              <a:buAutoNum type="arabicPeriod"/>
            </a:pPr>
            <a:r>
              <a:rPr lang="en-IE" b="1" dirty="0" smtClean="0"/>
              <a:t>Exceed</a:t>
            </a:r>
            <a:r>
              <a:rPr lang="en-IE" dirty="0" smtClean="0"/>
              <a:t>- to go beyond limits or boundaries (constraints)</a:t>
            </a:r>
          </a:p>
          <a:p>
            <a:pPr marL="342900" indent="-342900">
              <a:buAutoNum type="arabicPeriod"/>
            </a:pPr>
            <a:endParaRPr lang="en-IE" dirty="0" smtClean="0"/>
          </a:p>
          <a:p>
            <a:pPr marL="342900" indent="-342900">
              <a:buAutoNum type="arabicPeriod"/>
            </a:pPr>
            <a:endParaRPr lang="en-IE" dirty="0" smtClean="0"/>
          </a:p>
          <a:p>
            <a:pPr marL="342900" indent="-342900">
              <a:buAutoNum type="arabicPeriod"/>
            </a:pPr>
            <a:endParaRPr lang="en-IE" dirty="0" smtClean="0"/>
          </a:p>
          <a:p>
            <a:pPr marL="342900" indent="-342900">
              <a:buAutoNum type="arabicPeriod"/>
            </a:pPr>
            <a:endParaRPr lang="en-IE"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500042"/>
            <a:ext cx="2053768"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Finally</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TextBox 2"/>
          <p:cNvSpPr txBox="1"/>
          <p:nvPr/>
        </p:nvSpPr>
        <p:spPr>
          <a:xfrm>
            <a:off x="571472" y="1571612"/>
            <a:ext cx="7000924" cy="3693319"/>
          </a:xfrm>
          <a:prstGeom prst="rect">
            <a:avLst/>
          </a:prstGeom>
          <a:noFill/>
        </p:spPr>
        <p:txBody>
          <a:bodyPr wrap="square" rtlCol="0">
            <a:spAutoFit/>
          </a:bodyPr>
          <a:lstStyle/>
          <a:p>
            <a:r>
              <a:rPr lang="en-IE" dirty="0" smtClean="0"/>
              <a:t>After gaining an understanding of all the key words and terms used In the brief, write it out in your own words. This is to portray that you have full understanding of what you are required to do. </a:t>
            </a:r>
          </a:p>
          <a:p>
            <a:endParaRPr lang="en-IE" dirty="0"/>
          </a:p>
          <a:p>
            <a:r>
              <a:rPr lang="en-IE" dirty="0" smtClean="0"/>
              <a:t>Example: </a:t>
            </a:r>
          </a:p>
          <a:p>
            <a:endParaRPr lang="en-IE" dirty="0" smtClean="0"/>
          </a:p>
          <a:p>
            <a:r>
              <a:rPr lang="en-IE" dirty="0" smtClean="0"/>
              <a:t>“</a:t>
            </a:r>
            <a:r>
              <a:rPr lang="en-IE" i="1" dirty="0" smtClean="0"/>
              <a:t>I am to design and make a machine that will serve table tennis balls to </a:t>
            </a:r>
            <a:r>
              <a:rPr lang="en-IE" i="1" dirty="0" smtClean="0"/>
              <a:t>a practicing player</a:t>
            </a:r>
            <a:r>
              <a:rPr lang="en-IE" i="1" dirty="0" smtClean="0"/>
              <a:t>. </a:t>
            </a:r>
            <a:r>
              <a:rPr lang="en-IE" i="1" dirty="0" smtClean="0"/>
              <a:t>My design should hold 10 balls, it should have a way of being held on a table, it should distribute the balls at regular time intervals. When the ball container is empty there should be an electronic signal that will let the user know. </a:t>
            </a:r>
          </a:p>
          <a:p>
            <a:r>
              <a:rPr lang="en-IE" i="1" dirty="0" smtClean="0"/>
              <a:t>It can’t be bigger than 300mm and all the parts should be visible to the examiner.</a:t>
            </a:r>
            <a:r>
              <a:rPr lang="en-IE" dirty="0" smtClean="0"/>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484</Words>
  <Application>Microsoft Office PowerPoint</Application>
  <PresentationFormat>On-screen Show (4:3)</PresentationFormat>
  <Paragraphs>62</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Slide 2</vt:lpstr>
      <vt:lpstr>Slide 3</vt:lpstr>
      <vt:lpstr>Slide 4</vt:lpstr>
      <vt:lpstr>Slide 5</vt:lpstr>
      <vt:lpstr>Slide 6</vt:lpstr>
      <vt:lpstr>Slide 7</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dc:creator>
  <cp:lastModifiedBy>Robert</cp:lastModifiedBy>
  <cp:revision>2</cp:revision>
  <dcterms:created xsi:type="dcterms:W3CDTF">2011-02-09T16:27:27Z</dcterms:created>
  <dcterms:modified xsi:type="dcterms:W3CDTF">2011-02-13T18:53:21Z</dcterms:modified>
</cp:coreProperties>
</file>